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0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56FE-7E0B-4B34-B30C-5B29F955206F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6181-BD9D-4EEB-AAD6-40B54AE9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414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56FE-7E0B-4B34-B30C-5B29F955206F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6181-BD9D-4EEB-AAD6-40B54AE9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574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56FE-7E0B-4B34-B30C-5B29F955206F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6181-BD9D-4EEB-AAD6-40B54AE9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235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56FE-7E0B-4B34-B30C-5B29F955206F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6181-BD9D-4EEB-AAD6-40B54AE9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56FE-7E0B-4B34-B30C-5B29F955206F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6181-BD9D-4EEB-AAD6-40B54AE9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906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56FE-7E0B-4B34-B30C-5B29F955206F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6181-BD9D-4EEB-AAD6-40B54AE9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146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56FE-7E0B-4B34-B30C-5B29F955206F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6181-BD9D-4EEB-AAD6-40B54AE9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29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56FE-7E0B-4B34-B30C-5B29F955206F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6181-BD9D-4EEB-AAD6-40B54AE9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201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56FE-7E0B-4B34-B30C-5B29F955206F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6181-BD9D-4EEB-AAD6-40B54AE9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31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56FE-7E0B-4B34-B30C-5B29F955206F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6181-BD9D-4EEB-AAD6-40B54AE9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61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56FE-7E0B-4B34-B30C-5B29F955206F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A6181-BD9D-4EEB-AAD6-40B54AE9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1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756FE-7E0B-4B34-B30C-5B29F955206F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A6181-BD9D-4EEB-AAD6-40B54AE96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689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Defense of the Electoral College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Jake Curtis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25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And More Recently…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34862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2000 Bush loses by 540,000 popular votes but wins Electoral College 271-266</a:t>
            </a:r>
          </a:p>
          <a:p>
            <a:r>
              <a:rPr lang="en-US" dirty="0" smtClean="0"/>
              <a:t>2016 Trump loses by over 3 million popular votes but wins Electoral College 304-227</a:t>
            </a:r>
            <a:endParaRPr lang="en-US" dirty="0"/>
          </a:p>
          <a:p>
            <a:pPr lvl="1"/>
            <a:r>
              <a:rPr lang="en-US" dirty="0" smtClean="0"/>
              <a:t>Note, negative normalized “victory” margin was actually greater in the 1888 election (0.162% v. 0.130%).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02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So Why Does the Electoral College Matter?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690" y="2301489"/>
            <a:ext cx="4958620" cy="3714178"/>
          </a:xfrm>
        </p:spPr>
      </p:pic>
    </p:spTree>
    <p:extLst>
      <p:ext uri="{BB962C8B-B14F-4D97-AF65-F5344CB8AC3E}">
        <p14:creationId xmlns:p14="http://schemas.microsoft.com/office/powerpoint/2010/main" val="286943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Alexander Hamilton in Federalist No. 68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 mode of appointment of the Chief Magistrate of the United States is almost the </a:t>
            </a:r>
            <a:r>
              <a:rPr lang="en-US" b="1" u="sng" dirty="0" smtClean="0"/>
              <a:t>only</a:t>
            </a:r>
            <a:r>
              <a:rPr lang="en-US" dirty="0" smtClean="0"/>
              <a:t> part of the system, of any consequence, which has escaped without severe censure, of which has received the slightest mark of approbation from its opponents.”</a:t>
            </a:r>
          </a:p>
          <a:p>
            <a:r>
              <a:rPr lang="en-US" dirty="0" smtClean="0"/>
              <a:t>“…if the manner of it be not perfect, it is at least </a:t>
            </a:r>
            <a:r>
              <a:rPr lang="en-US" b="1" u="sng" dirty="0" smtClean="0"/>
              <a:t>excellent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08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46653"/>
            <a:ext cx="7886700" cy="1325563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Avoids Pure Nationalization of </a:t>
            </a:r>
            <a:r>
              <a:rPr lang="en-US" sz="3600" dirty="0" smtClean="0"/>
              <a:t>Elections by Advancing Federalism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It protects federalism – the idea that all governmental power should not be concentrated in one branch or in one unit of government.</a:t>
            </a:r>
          </a:p>
          <a:p>
            <a:r>
              <a:rPr lang="en-US" dirty="0" smtClean="0"/>
              <a:t>Horizontal / Vertical Separation of Powers + Art. I Sec. 8 / 10</a:t>
            </a:r>
            <a:r>
              <a:rPr lang="en-US" baseline="30000" dirty="0" smtClean="0"/>
              <a:t>th</a:t>
            </a:r>
            <a:r>
              <a:rPr lang="en-US" dirty="0" smtClean="0"/>
              <a:t> Amendment = Federalism</a:t>
            </a:r>
          </a:p>
          <a:p>
            <a:r>
              <a:rPr lang="en-US" dirty="0" smtClean="0"/>
              <a:t>Separation of state and national power is a “double security … to the rights of the people.”  James Madison</a:t>
            </a:r>
          </a:p>
          <a:p>
            <a:r>
              <a:rPr lang="en-US" dirty="0" smtClean="0"/>
              <a:t>The Constitution “extends to certain enumerated objects only, and leaves to the several States a residuary and inviolable sovereignty over all other objects.”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49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Forces Broad Support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2558223"/>
              </p:ext>
            </p:extLst>
          </p:nvPr>
        </p:nvGraphicFramePr>
        <p:xfrm>
          <a:off x="628650" y="1825625"/>
          <a:ext cx="7886700" cy="3374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675">
                  <a:extLst>
                    <a:ext uri="{9D8B030D-6E8A-4147-A177-3AD203B41FA5}">
                      <a16:colId xmlns:a16="http://schemas.microsoft.com/office/drawing/2014/main" val="3665154216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2677838724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1980771268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2333280822"/>
                    </a:ext>
                  </a:extLst>
                </a:gridCol>
              </a:tblGrid>
              <a:tr h="1017178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Swing States Actually Swing</a:t>
                      </a:r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Three Closest State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/>
                        <a:t>Results over Last Four Election Cycles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4149528"/>
                  </a:ext>
                </a:extLst>
              </a:tr>
              <a:tr h="589317">
                <a:tc>
                  <a:txBody>
                    <a:bodyPr/>
                    <a:lstStyle/>
                    <a:p>
                      <a:r>
                        <a:rPr lang="en-US" dirty="0" smtClean="0"/>
                        <a:t>2004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8328557"/>
                  </a:ext>
                </a:extLst>
              </a:tr>
              <a:tr h="589317">
                <a:tc>
                  <a:txBody>
                    <a:bodyPr/>
                    <a:lstStyle/>
                    <a:p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9900909"/>
                  </a:ext>
                </a:extLst>
              </a:tr>
              <a:tr h="589317">
                <a:tc>
                  <a:txBody>
                    <a:bodyPr/>
                    <a:lstStyle/>
                    <a:p>
                      <a:r>
                        <a:rPr lang="en-US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763846"/>
                  </a:ext>
                </a:extLst>
              </a:tr>
              <a:tr h="589317">
                <a:tc>
                  <a:txBody>
                    <a:bodyPr/>
                    <a:lstStyle/>
                    <a:p>
                      <a:r>
                        <a:rPr lang="en-US" dirty="0" smtClean="0"/>
                        <a:t>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5455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652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Localizes the Election Process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most states, there is an overarching elections board (or secretary of state), but the actual administration of elections is conducted at the local municipal levels.</a:t>
            </a:r>
          </a:p>
          <a:p>
            <a:r>
              <a:rPr lang="en-US" dirty="0" smtClean="0"/>
              <a:t>States and local municipalities, not the federal government, are the key players in election law.</a:t>
            </a:r>
          </a:p>
          <a:p>
            <a:r>
              <a:rPr lang="en-US" dirty="0" smtClean="0"/>
              <a:t>Decentralization makes manipulation difficult.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73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Broad, Geographically Balanced Coalitions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1/5 of Clinton votes in 2016 came from three states: CA, NY, IL</a:t>
            </a:r>
          </a:p>
          <a:p>
            <a:r>
              <a:rPr lang="en-US" dirty="0" smtClean="0"/>
              <a:t>“Swing states” are representative of nation as a whole – IA, WI, NH, OH, FL, NV, VA, MI, MN, CO, PA</a:t>
            </a:r>
          </a:p>
          <a:p>
            <a:r>
              <a:rPr lang="en-US" dirty="0" smtClean="0"/>
              <a:t>Swing states are still fluid – MN turning red and VA turning blue?</a:t>
            </a:r>
          </a:p>
          <a:p>
            <a:r>
              <a:rPr lang="en-US" dirty="0" smtClean="0"/>
              <a:t>Seven Clinton states had GOP governors while five Trump states had Dem governors.</a:t>
            </a:r>
          </a:p>
          <a:p>
            <a:r>
              <a:rPr lang="en-US" dirty="0" smtClean="0"/>
              <a:t>Obama states in 2012 swung back to GOP in 2016.</a:t>
            </a:r>
          </a:p>
          <a:p>
            <a:r>
              <a:rPr lang="en-US" dirty="0" smtClean="0"/>
              <a:t>Trump winning “Blue Wall” states of WI, MN, PA has altered the electoral landscape.  Will the spending in these states divert from spending elsewhere, like MN?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09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Mitigates Widespread Voter Fraud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50 states = 50 air tight compartments on an ocean liner.</a:t>
            </a:r>
          </a:p>
          <a:p>
            <a:r>
              <a:rPr lang="en-US" dirty="0" smtClean="0"/>
              <a:t>A leak in one compartment does not result in the entire ship sinking.</a:t>
            </a:r>
          </a:p>
          <a:p>
            <a:r>
              <a:rPr lang="en-US" dirty="0" smtClean="0"/>
              <a:t>See Florida in 2000.  Difficult situation, but recount restricted to one state</a:t>
            </a:r>
          </a:p>
          <a:p>
            <a:r>
              <a:rPr lang="en-US" dirty="0" smtClean="0"/>
              <a:t>See Wisconsin in 2016…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88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Clear Winner and Peaceful Transfer of Power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Elections of 1800, 2000, 2016</a:t>
            </a:r>
          </a:p>
          <a:p>
            <a:r>
              <a:rPr lang="en-US" dirty="0" smtClean="0"/>
              <a:t>Recounts under NPV would be more prevalent and more problematic.</a:t>
            </a:r>
          </a:p>
          <a:p>
            <a:r>
              <a:rPr lang="en-US" dirty="0" smtClean="0"/>
              <a:t>Recount rules are different for every state.</a:t>
            </a:r>
          </a:p>
          <a:p>
            <a:r>
              <a:rPr lang="en-US" dirty="0" smtClean="0"/>
              <a:t>Recounts throughout the nation would be incentivized.</a:t>
            </a:r>
          </a:p>
          <a:p>
            <a:r>
              <a:rPr lang="en-US" dirty="0" smtClean="0"/>
              <a:t>Fights over provisional ballots could result in nationwide litigation.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05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/>
              <a:t>Maegan </a:t>
            </a:r>
            <a:r>
              <a:rPr lang="en-US" sz="3600" dirty="0" err="1"/>
              <a:t>Carberry</a:t>
            </a:r>
            <a:r>
              <a:rPr lang="en-US" sz="3600" dirty="0"/>
              <a:t>, </a:t>
            </a:r>
            <a:r>
              <a:rPr lang="en-US" sz="3600" i="1" dirty="0"/>
              <a:t>Salon</a:t>
            </a:r>
            <a:r>
              <a:rPr lang="en-US" sz="3600" dirty="0"/>
              <a:t>, May 7, 2017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i="1" dirty="0" smtClean="0"/>
              <a:t>“Why doesn’t anyone know we’re incredibly close to replacing the Electoral College with the popular vote?”</a:t>
            </a:r>
          </a:p>
        </p:txBody>
      </p:sp>
    </p:spTree>
    <p:extLst>
      <p:ext uri="{BB962C8B-B14F-4D97-AF65-F5344CB8AC3E}">
        <p14:creationId xmlns:p14="http://schemas.microsoft.com/office/powerpoint/2010/main" val="274445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3600" dirty="0" smtClean="0"/>
              <a:t>What is the Electoral College Anyway?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/>
              <a:t>Constitution’s original intent was to allow each state to best represent the will of its own citizens or political leaders, and not simply the national mood.</a:t>
            </a:r>
          </a:p>
          <a:p>
            <a:r>
              <a:rPr lang="en-US" dirty="0" smtClean="0"/>
              <a:t>Benefits:</a:t>
            </a:r>
          </a:p>
          <a:p>
            <a:pPr lvl="1"/>
            <a:r>
              <a:rPr lang="en-US" dirty="0" smtClean="0"/>
              <a:t>Recognizes </a:t>
            </a:r>
            <a:r>
              <a:rPr lang="en-US" dirty="0" smtClean="0"/>
              <a:t>states </a:t>
            </a:r>
            <a:r>
              <a:rPr lang="en-US" dirty="0" smtClean="0"/>
              <a:t>as states.</a:t>
            </a:r>
          </a:p>
          <a:p>
            <a:pPr lvl="1"/>
            <a:r>
              <a:rPr lang="en-US" dirty="0" smtClean="0"/>
              <a:t>Stabilizes and moderates American politics.</a:t>
            </a:r>
          </a:p>
          <a:p>
            <a:pPr lvl="1"/>
            <a:r>
              <a:rPr lang="en-US" dirty="0" smtClean="0"/>
              <a:t>Enhances the integrity of presidential elections.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46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What Would a National Popular Vote Look Like?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Would require another Washington D.C. Bureau or Department to conduct election administration.</a:t>
            </a:r>
          </a:p>
          <a:p>
            <a:r>
              <a:rPr lang="en-US" dirty="0" smtClean="0"/>
              <a:t>Presidential appointees would end up running presidential elections.</a:t>
            </a:r>
          </a:p>
          <a:p>
            <a:r>
              <a:rPr lang="en-US" dirty="0" smtClean="0"/>
              <a:t>No need for broad coalition. Simply focus on urban centers.</a:t>
            </a:r>
          </a:p>
          <a:p>
            <a:r>
              <a:rPr lang="en-US" dirty="0" smtClean="0"/>
              <a:t>No way to address voter fraud if spread throughout the country and no real incentive to secure integrity of all fifty voting blocks.</a:t>
            </a:r>
          </a:p>
          <a:p>
            <a:r>
              <a:rPr lang="en-US" dirty="0" smtClean="0"/>
              <a:t>If no clear winner, i.e. close national vote total and multiple claims of vote fraud or suppression, risk of “illegitimate” president increases.</a:t>
            </a:r>
          </a:p>
          <a:p>
            <a:r>
              <a:rPr lang="en-US" dirty="0" smtClean="0"/>
              <a:t>Could result in a plethora of candidates, allowing a candidate to win the presidency with well below majority support.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59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Threats Have </a:t>
            </a:r>
            <a:r>
              <a:rPr lang="en-US" sz="3600" i="1" dirty="0" smtClean="0"/>
              <a:t>Never</a:t>
            </a:r>
            <a:r>
              <a:rPr lang="en-US" sz="3600" dirty="0" smtClean="0"/>
              <a:t> Been Greater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NPV movement is a political organization out of San Francisco.</a:t>
            </a:r>
          </a:p>
          <a:p>
            <a:r>
              <a:rPr lang="en-US" dirty="0" smtClean="0"/>
              <a:t>Would create an interstate compact where states that pass NPV’s legislation would agree to </a:t>
            </a:r>
            <a:r>
              <a:rPr lang="en-US" b="1" u="sng" dirty="0" smtClean="0"/>
              <a:t>disregard</a:t>
            </a:r>
            <a:r>
              <a:rPr lang="en-US" dirty="0" smtClean="0"/>
              <a:t> the vote count in their respective state and instead appoint electors who would support the winner of the national vote.</a:t>
            </a:r>
          </a:p>
          <a:p>
            <a:r>
              <a:rPr lang="en-US" dirty="0" smtClean="0"/>
              <a:t>Compact does NOT require Constitutional Amendment.</a:t>
            </a:r>
          </a:p>
          <a:p>
            <a:r>
              <a:rPr lang="en-US" dirty="0" smtClean="0"/>
              <a:t>So an end-run around constitutional amendment process.</a:t>
            </a:r>
          </a:p>
          <a:p>
            <a:r>
              <a:rPr lang="en-US" dirty="0" smtClean="0"/>
              <a:t>Take effect if passed by states with a total of 270 or more Electoral College votes, i.e. enough to win the presidency.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19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Threats Have </a:t>
            </a:r>
            <a:r>
              <a:rPr lang="en-US" sz="3600" i="1" dirty="0" smtClean="0"/>
              <a:t>Never</a:t>
            </a:r>
            <a:r>
              <a:rPr lang="en-US" sz="3600" dirty="0" smtClean="0"/>
              <a:t> Been Greater</a:t>
            </a:r>
            <a:endParaRPr lang="en-US" sz="36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8702748"/>
              </p:ext>
            </p:extLst>
          </p:nvPr>
        </p:nvGraphicFramePr>
        <p:xfrm>
          <a:off x="628650" y="1825625"/>
          <a:ext cx="7886700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1818911015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654577524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8591585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989800676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613485551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1783647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EC Votes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r>
                        <a:rPr lang="en-US" baseline="0" dirty="0" smtClean="0"/>
                        <a:t> Passed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EC Votes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r>
                        <a:rPr lang="en-US" baseline="0" dirty="0" smtClean="0"/>
                        <a:t> Passed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6689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8/8/11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1/13/08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741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4/28/09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11/7/16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822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5/1/08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5/24/18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907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3/15/19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8/4/10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946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4/7/08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4/22/11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411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4/10/07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7/12/13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177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10/12/10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4/3/19</a:t>
                      </a:r>
                      <a:endParaRPr lang="en-US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535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3/28/19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8804998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r>
                        <a:rPr lang="en-US" dirty="0" smtClean="0"/>
                        <a:t>14 Total States</a:t>
                      </a:r>
                      <a:r>
                        <a:rPr lang="en-US" baseline="0" dirty="0" smtClean="0"/>
                        <a:t> + Washington D.C. = 189 EC Votes   </a:t>
                      </a:r>
                      <a:r>
                        <a:rPr lang="en-US" b="1" u="sng" baseline="0" dirty="0" smtClean="0"/>
                        <a:t>81</a:t>
                      </a:r>
                      <a:r>
                        <a:rPr lang="en-US" u="sng" baseline="0" dirty="0" smtClean="0"/>
                        <a:t> EC votes from 270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*overrode Gov. </a:t>
                      </a:r>
                      <a:r>
                        <a:rPr lang="en-US" baseline="0" dirty="0" err="1" smtClean="0"/>
                        <a:t>Lingle’s</a:t>
                      </a:r>
                      <a:r>
                        <a:rPr lang="en-US" baseline="0" dirty="0" smtClean="0"/>
                        <a:t> veto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096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805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Threats Have </a:t>
            </a:r>
            <a:r>
              <a:rPr lang="en-US" sz="3600" i="1" dirty="0" smtClean="0"/>
              <a:t>Never</a:t>
            </a:r>
            <a:r>
              <a:rPr lang="en-US" sz="3600" dirty="0" smtClean="0"/>
              <a:t> Been Greater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According to the NPV Movement:</a:t>
            </a:r>
          </a:p>
          <a:p>
            <a:pPr marL="0" indent="0">
              <a:buNone/>
            </a:pPr>
            <a:r>
              <a:rPr lang="en-US" i="1" dirty="0" smtClean="0"/>
              <a:t>“The </a:t>
            </a:r>
            <a:r>
              <a:rPr lang="en-US" i="1" dirty="0"/>
              <a:t>National Popular Vote bill has now passed a total of 37 state legislative chambers in 23 states. It has also passed one legislative chamber in 8 states possessing 72 electoral votes (AR, AZ, ME, MI, NC, NV, OK, OR). It has been unanimously approved at the committee level in 2 states possessing 27 more electoral votes (GA, MO). The National Popular Vote bill has been introduced in various years in all 50 states</a:t>
            </a:r>
            <a:r>
              <a:rPr lang="en-US" i="1" dirty="0" smtClean="0"/>
              <a:t>.”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1819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Lega</a:t>
            </a:r>
            <a:r>
              <a:rPr lang="en-US" sz="3600" dirty="0" smtClean="0"/>
              <a:t>l?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Could survive a court challenge – Constitution gives legislatures power over the appointment of state electors.</a:t>
            </a:r>
          </a:p>
          <a:p>
            <a:r>
              <a:rPr lang="en-US" dirty="0" smtClean="0"/>
              <a:t>HOWEVER, Article I, Section 10, Clause 3 of Constitution prohibits any state from entering into any Agreement or Compact with another state without the consent of Congress.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42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Questions?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Feel free to email or direct message with questions or comments following the presentation: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</a:t>
            </a:r>
            <a:r>
              <a:rPr lang="en-US" dirty="0" smtClean="0"/>
              <a:t>urtis.Ozaukee@gmail.com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@</a:t>
            </a:r>
            <a:r>
              <a:rPr lang="en-US" dirty="0" err="1" smtClean="0"/>
              <a:t>JacobJCurtis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7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3600" dirty="0" smtClean="0"/>
              <a:t>What is the Electoral College Anyway?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r>
              <a:rPr lang="en-US" dirty="0" smtClean="0"/>
              <a:t>Established in 1788 by Article II of the Constitution.</a:t>
            </a:r>
          </a:p>
          <a:p>
            <a:r>
              <a:rPr lang="en-US" dirty="0" smtClean="0"/>
              <a:t>“Each State shall appoint, in such Manner as the Legislature thereof may direct, a Number of Electors…”  Article II, Section 1, Clause 2</a:t>
            </a:r>
          </a:p>
          <a:p>
            <a:r>
              <a:rPr lang="en-US" dirty="0" smtClean="0"/>
              <a:t>Originally, only PA, VA, MA, and MD held elections for electors; elsewhere, the state legislatures chose the </a:t>
            </a:r>
            <a:r>
              <a:rPr lang="en-US" dirty="0" smtClean="0"/>
              <a:t>electors.</a:t>
            </a:r>
          </a:p>
          <a:p>
            <a:pPr lvl="1"/>
            <a:r>
              <a:rPr lang="en-US" dirty="0" smtClean="0"/>
              <a:t>See also vote for U.S. Senate, altered by 17</a:t>
            </a:r>
            <a:r>
              <a:rPr lang="en-US" baseline="30000" dirty="0" smtClean="0"/>
              <a:t>th</a:t>
            </a:r>
            <a:r>
              <a:rPr lang="en-US" dirty="0" smtClean="0"/>
              <a:t> Amendment in 1913.</a:t>
            </a:r>
            <a:endParaRPr lang="en-US" dirty="0" smtClean="0"/>
          </a:p>
          <a:p>
            <a:r>
              <a:rPr lang="en-US" dirty="0" smtClean="0"/>
              <a:t>Part of the Great Compromise:</a:t>
            </a:r>
            <a:br>
              <a:rPr lang="en-US" dirty="0" smtClean="0"/>
            </a:br>
            <a:r>
              <a:rPr lang="en-US" dirty="0" smtClean="0"/>
              <a:t>Congressional vote v. Pure popular vote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45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3600" dirty="0" smtClean="0"/>
              <a:t>What is the Electoral College Anyway?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538 electors: each state is allowed one elector for each Representative and Senator (WI = 10)</a:t>
            </a:r>
          </a:p>
          <a:p>
            <a:r>
              <a:rPr lang="en-US" dirty="0" smtClean="0"/>
              <a:t>Group of electors is chosen by each political party.</a:t>
            </a:r>
          </a:p>
          <a:p>
            <a:r>
              <a:rPr lang="en-US" dirty="0" smtClean="0"/>
              <a:t>Other than NE and ME, candidate that wins a state’s overall popular vote receives that state’s electoral votes, i.e. </a:t>
            </a:r>
            <a:r>
              <a:rPr lang="en-US" b="1" u="sng" dirty="0" smtClean="0"/>
              <a:t>winner take all</a:t>
            </a:r>
            <a:r>
              <a:rPr lang="en-US" dirty="0" smtClean="0"/>
              <a:t>…in each respective state!</a:t>
            </a:r>
          </a:p>
          <a:p>
            <a:r>
              <a:rPr lang="en-US" dirty="0" smtClean="0"/>
              <a:t>Election day voters actually casting a vote for an elector.</a:t>
            </a:r>
          </a:p>
          <a:p>
            <a:r>
              <a:rPr lang="en-US" dirty="0" smtClean="0"/>
              <a:t>Third week of December, electors in states meet to vote for President and Vice President. </a:t>
            </a:r>
            <a:r>
              <a:rPr lang="en-US" dirty="0" smtClean="0"/>
              <a:t>Votes </a:t>
            </a:r>
            <a:r>
              <a:rPr lang="en-US" dirty="0" smtClean="0"/>
              <a:t>then sent to President of the Senate and Archivist. Congress then meets first week of January in joint session to count electoral votes, with Vice President then announcing the results.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066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Presidential Elections 1960 - 2012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796" y="1825625"/>
            <a:ext cx="7334408" cy="4351338"/>
          </a:xfrm>
          <a:blipFill>
            <a:blip r:embed="rId2"/>
            <a:tile tx="0" ty="0" sx="100000" sy="100000" flip="none" algn="tl"/>
          </a:blipFill>
        </p:spPr>
      </p:pic>
    </p:spTree>
    <p:extLst>
      <p:ext uri="{BB962C8B-B14F-4D97-AF65-F5344CB8AC3E}">
        <p14:creationId xmlns:p14="http://schemas.microsoft.com/office/powerpoint/2010/main" val="327757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1824 / 1876 / 1888 / 2000 / 2016</a:t>
            </a:r>
            <a:endParaRPr lang="en-US" sz="36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5680" y="1825625"/>
            <a:ext cx="5412639" cy="4351338"/>
          </a:xfrm>
        </p:spPr>
      </p:pic>
    </p:spTree>
    <p:extLst>
      <p:ext uri="{BB962C8B-B14F-4D97-AF65-F5344CB8AC3E}">
        <p14:creationId xmlns:p14="http://schemas.microsoft.com/office/powerpoint/2010/main" val="112374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1824</a:t>
            </a:r>
            <a:br>
              <a:rPr lang="en-US" sz="3600" dirty="0" smtClean="0"/>
            </a:br>
            <a:r>
              <a:rPr lang="en-US" sz="3600" dirty="0" smtClean="0"/>
              <a:t>John Q. Adams v. Henry Clay v. Andrew Jackson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election where a large majority of states chose electors by popular vote.</a:t>
            </a:r>
          </a:p>
          <a:p>
            <a:r>
              <a:rPr lang="en-US" dirty="0" smtClean="0"/>
              <a:t>Jackson actually received most electoral votes (99) </a:t>
            </a:r>
            <a:r>
              <a:rPr lang="en-US" b="1" i="1" dirty="0" smtClean="0"/>
              <a:t>and</a:t>
            </a:r>
            <a:r>
              <a:rPr lang="en-US" dirty="0" smtClean="0"/>
              <a:t> most popular votes.</a:t>
            </a:r>
          </a:p>
          <a:p>
            <a:r>
              <a:rPr lang="en-US" dirty="0" smtClean="0"/>
              <a:t>However, with four candidates, none received a majority.</a:t>
            </a:r>
          </a:p>
          <a:p>
            <a:r>
              <a:rPr lang="en-US" dirty="0" smtClean="0"/>
              <a:t>Election thrown to House, where Speaker Clay supported Adams over Jackson.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92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1876</a:t>
            </a:r>
            <a:br>
              <a:rPr lang="en-US" sz="3600" dirty="0" smtClean="0"/>
            </a:br>
            <a:r>
              <a:rPr lang="en-US" sz="3600" dirty="0" smtClean="0"/>
              <a:t>Rutherford B. Hayes v. Samuel Tilden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Tilden won popular vote and was ahead 184-165 in Electoral College.</a:t>
            </a:r>
          </a:p>
          <a:p>
            <a:r>
              <a:rPr lang="en-US" dirty="0" smtClean="0"/>
              <a:t>Both parties claimed remaining 20 Electoral College </a:t>
            </a:r>
            <a:r>
              <a:rPr lang="en-US" dirty="0" smtClean="0"/>
              <a:t>votes from three states </a:t>
            </a:r>
            <a:r>
              <a:rPr lang="en-US" dirty="0" smtClean="0"/>
              <a:t>– Congress had to determine winner.</a:t>
            </a:r>
          </a:p>
          <a:p>
            <a:r>
              <a:rPr lang="en-US" dirty="0" smtClean="0"/>
              <a:t>Commission of 10 Congressmen and 5 Justices was created.</a:t>
            </a:r>
          </a:p>
          <a:p>
            <a:r>
              <a:rPr lang="en-US" dirty="0" smtClean="0"/>
              <a:t>Commission accepted Republican vote for Hayes in three states.</a:t>
            </a:r>
          </a:p>
          <a:p>
            <a:r>
              <a:rPr lang="en-US" dirty="0" smtClean="0"/>
              <a:t>House disagreed, Senate concurred, Hayes declared President.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8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1888</a:t>
            </a:r>
            <a:br>
              <a:rPr lang="en-US" sz="3600" dirty="0" smtClean="0"/>
            </a:br>
            <a:r>
              <a:rPr lang="en-US" sz="3600" dirty="0" smtClean="0"/>
              <a:t>Benjamin Harrison v. Grover Cleveland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Cleveland won almost 100,000 more popular votes.</a:t>
            </a:r>
          </a:p>
          <a:p>
            <a:r>
              <a:rPr lang="en-US" dirty="0" smtClean="0"/>
              <a:t>Harrison won Electoral College 233 to 168.</a:t>
            </a:r>
          </a:p>
          <a:p>
            <a:r>
              <a:rPr lang="en-US" dirty="0" smtClean="0"/>
              <a:t>Republicans carried Cleveland’s home base of New York.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17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4ADD5B8-FE66-4993-8730-1459BD240109}" vid="{72A8202F-AF96-4987-8722-A494103ADE6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183</TotalTime>
  <Words>1389</Words>
  <Application>Microsoft Office PowerPoint</Application>
  <PresentationFormat>On-screen Show (4:3)</PresentationFormat>
  <Paragraphs>171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A Defense of the Electoral College</vt:lpstr>
      <vt:lpstr>What is the Electoral College Anyway?</vt:lpstr>
      <vt:lpstr>What is the Electoral College Anyway?</vt:lpstr>
      <vt:lpstr>What is the Electoral College Anyway?</vt:lpstr>
      <vt:lpstr>Presidential Elections 1960 - 2012</vt:lpstr>
      <vt:lpstr>1824 / 1876 / 1888 / 2000 / 2016</vt:lpstr>
      <vt:lpstr>1824 John Q. Adams v. Henry Clay v. Andrew Jackson</vt:lpstr>
      <vt:lpstr>1876 Rutherford B. Hayes v. Samuel Tilden</vt:lpstr>
      <vt:lpstr>1888 Benjamin Harrison v. Grover Cleveland</vt:lpstr>
      <vt:lpstr>And More Recently…</vt:lpstr>
      <vt:lpstr>So Why Does the Electoral College Matter?</vt:lpstr>
      <vt:lpstr>Alexander Hamilton in Federalist No. 68</vt:lpstr>
      <vt:lpstr>Avoids Pure Nationalization of Elections by Advancing Federalism</vt:lpstr>
      <vt:lpstr>Forces Broad Support</vt:lpstr>
      <vt:lpstr>Localizes the Election Process</vt:lpstr>
      <vt:lpstr>Broad, Geographically Balanced Coalitions</vt:lpstr>
      <vt:lpstr>Mitigates Widespread Voter Fraud</vt:lpstr>
      <vt:lpstr>Clear Winner and Peaceful Transfer of Power</vt:lpstr>
      <vt:lpstr>Maegan Carberry, Salon, May 7, 2017 </vt:lpstr>
      <vt:lpstr>What Would a National Popular Vote Look Like?</vt:lpstr>
      <vt:lpstr>Threats Have Never Been Greater</vt:lpstr>
      <vt:lpstr>Threats Have Never Been Greater</vt:lpstr>
      <vt:lpstr>Threats Have Never Been Greater</vt:lpstr>
      <vt:lpstr>Legal?</vt:lpstr>
      <vt:lpstr>Questions?</vt:lpstr>
    </vt:vector>
  </TitlesOfParts>
  <Company>von Briesen &amp; Roper, s.c.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Defense of the Electoral College</dc:title>
  <dc:creator>Jacob J. Curtis</dc:creator>
  <cp:lastModifiedBy>Jacob J. Curtis</cp:lastModifiedBy>
  <cp:revision>18</cp:revision>
  <dcterms:created xsi:type="dcterms:W3CDTF">2019-04-23T02:19:29Z</dcterms:created>
  <dcterms:modified xsi:type="dcterms:W3CDTF">2019-04-25T02:55:07Z</dcterms:modified>
</cp:coreProperties>
</file>